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c7df4bc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c7df4bc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c7df4bca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c7df4bc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9e19d77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9e19d77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46b4a2b3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46b4a2b3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c7df4bc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c7df4bc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c7df4bc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c7df4bc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46b4a2b3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46b4a2b3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e3bcedc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5e3bcedc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c7df4bc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c7df4bc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c7df4bc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c7df4bc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9e19d77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9e19d77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46b4a2b3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46b4a2b3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46b4a2b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46b4a2b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c7df4bc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c7df4bc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c7df4b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c7df4b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46b4a2b3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46b4a2b3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c7df4bc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c7df4bc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c7df4bc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c7df4bc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mailto:milydemendoza@gmail.com" TargetMode="External"/><Relationship Id="rId5" Type="http://schemas.openxmlformats.org/officeDocument/2006/relationships/hyperlink" Target="https://github.com/milymoreno" TargetMode="External"/><Relationship Id="rId6" Type="http://schemas.openxmlformats.org/officeDocument/2006/relationships/hyperlink" Target="http://www.linkedin.com/in/arquitectura-mily-moreno-cloud" TargetMode="External"/><Relationship Id="rId7" Type="http://schemas.openxmlformats.org/officeDocument/2006/relationships/image" Target="../media/image4.png"/><Relationship Id="rId8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hyperlink" Target="https://radixweb.com/blog/devops-statistic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radixweb.com/blog/devops-statistic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s://github.com/milymoreno/creating-cicd-pipelines-with-tekton-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hyperlink" Target="https://storage.googleapis.com/tekton-releases/pipeline/latest/release.yaml" TargetMode="External"/><Relationship Id="rId5" Type="http://schemas.openxmlformats.org/officeDocument/2006/relationships/hyperlink" Target="https://storage.googleapis.com/tekton-releases/triggers/latest/release.yaml" TargetMode="External"/><Relationship Id="rId6" Type="http://schemas.openxmlformats.org/officeDocument/2006/relationships/hyperlink" Target="https://raw.githubusercontent.com/argoproj/argo-cd/stable/manifests/install.yaml" TargetMode="External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90125" y="304800"/>
            <a:ext cx="6352500" cy="27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44">
                <a:solidFill>
                  <a:schemeClr val="lt1"/>
                </a:solidFill>
              </a:rPr>
              <a:t>CI/CD en acción: Automatiza todo con Tekton y ArgoCD desde cero</a:t>
            </a:r>
            <a:r>
              <a:rPr lang="en">
                <a:solidFill>
                  <a:schemeClr val="lt1"/>
                </a:solidFill>
              </a:rPr>
              <a:t> 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49800"/>
            <a:ext cx="5695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60">
                <a:solidFill>
                  <a:schemeClr val="lt1"/>
                </a:solidFill>
              </a:rPr>
              <a:t>By: Ing. Mildred María Moreno Liscano (Mily)</a:t>
            </a:r>
            <a:endParaRPr sz="2060">
              <a:solidFill>
                <a:srgbClr val="009DCD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35500" y="3633025"/>
            <a:ext cx="60429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60">
                <a:solidFill>
                  <a:schemeClr val="lt1"/>
                </a:solidFill>
              </a:rPr>
              <a:t>| </a:t>
            </a:r>
            <a:r>
              <a:rPr lang="en" sz="2060">
                <a:solidFill>
                  <a:schemeClr val="lt1"/>
                </a:solidFill>
              </a:rPr>
              <a:t>SoftwareOne | MilySotfArchtCloud</a:t>
            </a:r>
            <a:endParaRPr sz="206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60">
                <a:solidFill>
                  <a:schemeClr val="lt1"/>
                </a:solidFill>
              </a:rPr>
              <a:t> | KCD Colombia 2025 – Workshop 28 de agosto </a:t>
            </a:r>
            <a:r>
              <a:rPr lang="en" sz="2060">
                <a:solidFill>
                  <a:schemeClr val="lt1"/>
                </a:solidFill>
              </a:rPr>
              <a:t>| </a:t>
            </a:r>
            <a:endParaRPr sz="2060">
              <a:solidFill>
                <a:srgbClr val="009DCD"/>
              </a:solidFill>
            </a:endParaRPr>
          </a:p>
        </p:txBody>
      </p:sp>
      <p:pic>
        <p:nvPicPr>
          <p:cNvPr id="57" name="Google Shape;57;p13" title="Group 4489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631975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b="1" lang="en" sz="2750"/>
              <a:t>🤖 GitOps automático con ArgoCD</a:t>
            </a:r>
            <a:endParaRPr b="1" sz="275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017725"/>
            <a:ext cx="8520600" cy="36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800">
                <a:solidFill>
                  <a:schemeClr val="dk1"/>
                </a:solidFill>
              </a:rPr>
              <a:t>🧭 ¿Qué es GitOps?</a:t>
            </a:r>
            <a:endParaRPr b="1"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800">
                <a:solidFill>
                  <a:schemeClr val="dk1"/>
                </a:solidFill>
              </a:rPr>
              <a:t>Es una forma de automatizar el despliegue usando </a:t>
            </a:r>
            <a:r>
              <a:rPr b="1" lang="en" sz="6800">
                <a:solidFill>
                  <a:schemeClr val="dk1"/>
                </a:solidFill>
              </a:rPr>
              <a:t>manifiestos versionados en Git</a:t>
            </a:r>
            <a:br>
              <a:rPr b="1" lang="en" sz="6800">
                <a:solidFill>
                  <a:schemeClr val="dk1"/>
                </a:solidFill>
              </a:rPr>
            </a:br>
            <a:r>
              <a:rPr lang="en" sz="6800">
                <a:solidFill>
                  <a:schemeClr val="dk1"/>
                </a:solidFill>
              </a:rPr>
              <a:t> ArgoCD detecta los cambios y sincroniza tu clúster automáticamente.</a:t>
            </a:r>
            <a:endParaRPr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800">
                <a:solidFill>
                  <a:schemeClr val="dk1"/>
                </a:solidFill>
              </a:rPr>
              <a:t>⚙️ Pasos clave para usar ArgoCD</a:t>
            </a:r>
            <a:endParaRPr b="1"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4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6800">
                <a:solidFill>
                  <a:schemeClr val="dk1"/>
                </a:solidFill>
              </a:rPr>
              <a:t>📦 </a:t>
            </a:r>
            <a:r>
              <a:rPr b="1" lang="en" sz="6800">
                <a:solidFill>
                  <a:schemeClr val="dk1"/>
                </a:solidFill>
              </a:rPr>
              <a:t>Redireccionar el servicio</a:t>
            </a:r>
            <a:r>
              <a:rPr lang="en" sz="6800">
                <a:solidFill>
                  <a:schemeClr val="dk1"/>
                </a:solidFill>
              </a:rPr>
              <a:t>:</a:t>
            </a:r>
            <a:br>
              <a:rPr lang="en" sz="6800">
                <a:solidFill>
                  <a:schemeClr val="dk1"/>
                </a:solidFill>
              </a:rPr>
            </a:br>
            <a:r>
              <a:rPr lang="en" sz="6800">
                <a:solidFill>
                  <a:schemeClr val="dk1"/>
                </a:solidFill>
              </a:rPr>
              <a:t> </a:t>
            </a:r>
            <a:r>
              <a:rPr lang="en" sz="6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kubectl port-forward svc/argocd-server -n argocd 8080:443</a:t>
            </a:r>
            <a:endParaRPr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6800">
                <a:solidFill>
                  <a:schemeClr val="dk1"/>
                </a:solidFill>
              </a:rPr>
              <a:t>🌐 </a:t>
            </a:r>
            <a:r>
              <a:rPr b="1" lang="en" sz="6800">
                <a:solidFill>
                  <a:schemeClr val="dk1"/>
                </a:solidFill>
              </a:rPr>
              <a:t>Ingresar al dashboard</a:t>
            </a:r>
            <a:r>
              <a:rPr lang="en" sz="6800">
                <a:solidFill>
                  <a:schemeClr val="dk1"/>
                </a:solidFill>
              </a:rPr>
              <a:t>:</a:t>
            </a:r>
            <a:br>
              <a:rPr lang="en" sz="6800">
                <a:solidFill>
                  <a:schemeClr val="dk1"/>
                </a:solidFill>
              </a:rPr>
            </a:br>
            <a:r>
              <a:rPr lang="en" sz="6800">
                <a:solidFill>
                  <a:schemeClr val="dk1"/>
                </a:solidFill>
              </a:rPr>
              <a:t> </a:t>
            </a:r>
            <a:r>
              <a:rPr lang="en" sz="68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http://localhost:8080</a:t>
            </a:r>
            <a:endParaRPr sz="68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800">
                <a:solidFill>
                  <a:schemeClr val="dk1"/>
                </a:solidFill>
              </a:rPr>
              <a:t>🧷 </a:t>
            </a:r>
            <a:r>
              <a:rPr b="1" lang="en" sz="6800">
                <a:solidFill>
                  <a:schemeClr val="dk1"/>
                </a:solidFill>
              </a:rPr>
              <a:t>Registrar el repositorio Git</a:t>
            </a:r>
            <a:endParaRPr b="1"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800">
                <a:solidFill>
                  <a:schemeClr val="dk1"/>
                </a:solidFill>
              </a:rPr>
              <a:t>🗂️ </a:t>
            </a:r>
            <a:r>
              <a:rPr b="1" lang="en" sz="6800">
                <a:solidFill>
                  <a:schemeClr val="dk1"/>
                </a:solidFill>
              </a:rPr>
              <a:t>Crear una aplicación ArgoCD</a:t>
            </a:r>
            <a:br>
              <a:rPr b="1" lang="en" sz="6800">
                <a:solidFill>
                  <a:schemeClr val="dk1"/>
                </a:solidFill>
              </a:rPr>
            </a:br>
            <a:r>
              <a:rPr lang="en" sz="6800">
                <a:solidFill>
                  <a:schemeClr val="dk1"/>
                </a:solidFill>
              </a:rPr>
              <a:t> Apunta a los manifiestos del repo</a:t>
            </a:r>
            <a:endParaRPr sz="68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6800">
                <a:solidFill>
                  <a:schemeClr val="dk1"/>
                </a:solidFill>
              </a:rPr>
              <a:t>🔁 </a:t>
            </a:r>
            <a:r>
              <a:rPr b="1" lang="en" sz="6800">
                <a:solidFill>
                  <a:schemeClr val="dk1"/>
                </a:solidFill>
              </a:rPr>
              <a:t>Activar la sincronización automática</a:t>
            </a:r>
            <a:br>
              <a:rPr b="1" lang="en" sz="6800">
                <a:solidFill>
                  <a:schemeClr val="dk1"/>
                </a:solidFill>
              </a:rPr>
            </a:br>
            <a:endParaRPr b="1" sz="6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571500"/>
            <a:ext cx="8520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b="1" lang="en" sz="2750">
                <a:solidFill>
                  <a:schemeClr val="lt1"/>
                </a:solidFill>
              </a:rPr>
              <a:t>🧪 Demo: CI/CD en acción</a:t>
            </a:r>
            <a:endParaRPr b="1" sz="2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✅ Crear un Pull Request en GitHub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🔁 Ver Tekton ejecutar el pipeline automáticamente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📦 Validar despliegue de la aplicación en K3s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❌ Simular un error en el manifiesto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🔙 Recuperar versión anterior con ArgoCD (rollback)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4" name="Google Shape;134;p23" title="Frame 4865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 title="Group 448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7550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571500"/>
            <a:ext cx="8520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" sz="2750">
                <a:solidFill>
                  <a:schemeClr val="lt1"/>
                </a:solidFill>
              </a:rPr>
              <a:t>🎯 ¿Qué lograrás al final del taller?</a:t>
            </a:r>
            <a:endParaRPr b="1" sz="27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🚀 Montar un clúster Kubernetes (K3s) funcional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🧩 Configurar un pipeline CI/CD con Tekton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🔁 Desplegar con GitOps usando ArgoCD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🧪 Ejecutar despliegues desde PRs 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🔙 Aplicar rollback automático en caso de error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Todo 100 % declarativo, reproducible y </a:t>
            </a:r>
            <a:r>
              <a:rPr b="1" lang="en">
                <a:solidFill>
                  <a:schemeClr val="lt1"/>
                </a:solidFill>
              </a:rPr>
              <a:t>open source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2" name="Google Shape;142;p24" title="Frame 4865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 title="Group 448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7550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528475"/>
            <a:ext cx="85206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🙋‍♀️ ¿Dudas? ¡Aquí estoy!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152475"/>
            <a:ext cx="8520600" cy="28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📬 </a:t>
            </a:r>
            <a:r>
              <a:rPr lang="en" sz="7200" u="sng">
                <a:solidFill>
                  <a:schemeClr val="hlink"/>
                </a:solidFill>
                <a:hlinkClick r:id="rId4"/>
              </a:rPr>
              <a:t>milydemendoza@gmail.com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📱</a:t>
            </a:r>
            <a:r>
              <a:rPr b="1" lang="en" sz="72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+57 3044123136</a:t>
            </a:r>
            <a:endParaRPr b="1"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🔗 </a:t>
            </a:r>
            <a:r>
              <a:rPr lang="en" sz="7200" u="sng">
                <a:solidFill>
                  <a:schemeClr val="hlink"/>
                </a:solidFill>
                <a:hlinkClick r:id="rId5"/>
              </a:rPr>
              <a:t>https://github.com/milymoreno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💼 </a:t>
            </a:r>
            <a:r>
              <a:rPr lang="en" sz="7200" u="sng">
                <a:solidFill>
                  <a:schemeClr val="hlink"/>
                </a:solidFill>
                <a:hlinkClick r:id="rId6"/>
              </a:rPr>
              <a:t>www.linkedin.com/in/arquitectura-mily-moreno-cloud</a:t>
            </a:r>
            <a:endParaRPr sz="7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📸 ¡Toma una foto del QR y accede al repo del taller!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0" name="Google Shape;150;p25" title="Frame 48652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 title="Group 44897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631975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/>
          <p:nvPr>
            <p:ph type="ctrTitle"/>
          </p:nvPr>
        </p:nvSpPr>
        <p:spPr>
          <a:xfrm>
            <a:off x="309925" y="1363525"/>
            <a:ext cx="8759400" cy="19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1132"/>
              <a:buNone/>
            </a:pPr>
            <a:r>
              <a:rPr lang="en" sz="3180">
                <a:solidFill>
                  <a:schemeClr val="lt1"/>
                </a:solidFill>
              </a:rPr>
              <a:t>💡 There’s a lot of automation that can happen that isn’t a replacement of humans,  </a:t>
            </a:r>
            <a:endParaRPr sz="318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591"/>
              <a:buFont typeface="Arial"/>
              <a:buNone/>
            </a:pPr>
            <a:r>
              <a:rPr lang="en" sz="3180">
                <a:solidFill>
                  <a:schemeClr val="lt1"/>
                </a:solidFill>
              </a:rPr>
              <a:t>but of mind‑numbing behavior.</a:t>
            </a:r>
            <a:endParaRPr sz="318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SzPct val="41387"/>
              <a:buNone/>
            </a:pPr>
            <a:r>
              <a:rPr lang="en" sz="2657">
                <a:solidFill>
                  <a:schemeClr val="lt1"/>
                </a:solidFill>
              </a:rPr>
              <a:t>Stewart Butterfield (Slack)</a:t>
            </a:r>
            <a:endParaRPr sz="2657">
              <a:solidFill>
                <a:schemeClr val="lt1"/>
              </a:solidFill>
            </a:endParaRPr>
          </a:p>
        </p:txBody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125" y="3234900"/>
            <a:ext cx="9144000" cy="11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0225">
                <a:solidFill>
                  <a:schemeClr val="lt1"/>
                </a:solidFill>
              </a:rPr>
              <a:t>!Gracias por acompañarme 💜!</a:t>
            </a:r>
            <a:endParaRPr sz="10225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604675"/>
            <a:ext cx="85206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7" title="Frame 4865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 title="Group 448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631975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9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1303425" y="445025"/>
            <a:ext cx="69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52475"/>
            <a:ext cx="794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🎯 Objetivo del Taller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888025"/>
            <a:ext cx="8520600" cy="36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✅ Montar un entorno CI/CD declarativo desde cero  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✅ Usar Tekton para construir pipelines modulares  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✅ Integrar ArgoCD como solución GitOps  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✅ Automatizar desde el Pull Request hasta el despliegue  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✅ Aplicar rollback en caso de fallos con ArgoCD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" sz="1625"/>
              <a:t>Todo será sobre un clúster </a:t>
            </a:r>
            <a:r>
              <a:rPr b="1" lang="en" sz="1625"/>
              <a:t>on-premise con K3s</a:t>
            </a:r>
            <a:r>
              <a:rPr lang="en" sz="1625"/>
              <a:t>, ideal para empresas que buscan </a:t>
            </a:r>
            <a:r>
              <a:rPr b="1" lang="en" sz="1625"/>
              <a:t>autonomía y control completo</a:t>
            </a:r>
            <a:r>
              <a:rPr lang="en" sz="1625"/>
              <a:t> sobre su infraestructura.</a:t>
            </a:r>
            <a:endParaRPr sz="16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125"/>
          </a:p>
        </p:txBody>
      </p:sp>
      <p:pic>
        <p:nvPicPr>
          <p:cNvPr id="64" name="Google Shape;64;p14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877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35%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2999825"/>
            <a:ext cx="85206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/>
              <a:t>Los equipos que adoptan </a:t>
            </a:r>
            <a:r>
              <a:rPr b="1" lang="en"/>
              <a:t>GitOps</a:t>
            </a:r>
            <a:r>
              <a:rPr lang="en"/>
              <a:t> reportan:</a:t>
            </a:r>
            <a:endParaRPr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/>
              <a:t> Reducción del 35% en el tiempo de despliegue</a:t>
            </a:r>
            <a:endParaRPr b="1" sz="1818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b="1" lang="en" sz="1518"/>
              <a:t>📚 Fuente: RadixWeb – DevOps Statistics (</a:t>
            </a:r>
            <a:r>
              <a:rPr b="1" lang="en" sz="1518" u="sng">
                <a:solidFill>
                  <a:schemeClr val="hlink"/>
                </a:solidFill>
                <a:hlinkClick r:id="rId4"/>
              </a:rPr>
              <a:t>https://radixweb.com/blog/devops-statistics</a:t>
            </a:r>
            <a:r>
              <a:rPr b="1" lang="en" sz="1518"/>
              <a:t>)</a:t>
            </a:r>
            <a:endParaRPr b="1" sz="1518"/>
          </a:p>
        </p:txBody>
      </p:sp>
      <p:pic>
        <p:nvPicPr>
          <p:cNvPr id="71" name="Google Shape;71;p15" title="Logo KCD Colombia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Frame 4866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8775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2999825"/>
            <a:ext cx="85206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818"/>
              <a:t>Y las organizaciones con una cultura GitOps madura experimentan un 30 % menos de incidentes de seguridad.</a:t>
            </a:r>
            <a:endParaRPr b="1" sz="1818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358"/>
              <a:buNone/>
            </a:pPr>
            <a:r>
              <a:rPr b="1" lang="en" sz="1518"/>
              <a:t>📚 Fuente: RadixWeb – DevOps Statistics (</a:t>
            </a:r>
            <a:r>
              <a:rPr b="1" lang="en" sz="1518" u="sng">
                <a:solidFill>
                  <a:schemeClr val="hlink"/>
                </a:solidFill>
                <a:hlinkClick r:id="rId4"/>
              </a:rPr>
              <a:t>https://radixweb.com/blog/devops-statistics</a:t>
            </a:r>
            <a:r>
              <a:rPr b="1" lang="en" sz="1518"/>
              <a:t>)</a:t>
            </a:r>
            <a:endParaRPr b="1" sz="1518"/>
          </a:p>
        </p:txBody>
      </p:sp>
      <p:pic>
        <p:nvPicPr>
          <p:cNvPr id="79" name="Google Shape;79;p16" title="Logo KCD Colombia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 title="Frame 4866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748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⚙️ Requisitos del Entorno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228675"/>
            <a:ext cx="3657600" cy="23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400"/>
              <a:t>🖥️ Servidor físico con:</a:t>
            </a:r>
            <a:endParaRPr sz="7400"/>
          </a:p>
          <a:p>
            <a:pPr indent="-34607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Ubuntu 22.04 LTS o superior</a:t>
            </a:r>
            <a:endParaRPr sz="74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Acceso root (sudo)</a:t>
            </a:r>
            <a:endParaRPr sz="7400"/>
          </a:p>
          <a:p>
            <a:pPr indent="-34607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7400"/>
              <a:t>Conexión a internet estable</a:t>
            </a:r>
            <a:endParaRPr/>
          </a:p>
        </p:txBody>
      </p:sp>
      <p:pic>
        <p:nvPicPr>
          <p:cNvPr id="87" name="Google Shape;87;p17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969300" y="1228675"/>
            <a:ext cx="3495300" cy="22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400"/>
              <a:t>🔧 Herramientas preinstaladas: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400"/>
              <a:t>Docker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400"/>
              <a:t>Kubectl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400"/>
              <a:t>helm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400"/>
              <a:t>git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265600" y="3800975"/>
            <a:ext cx="8210700" cy="8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7400"/>
              <a:t>📦 Repositorio a clonar:</a:t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7400" u="sng">
                <a:solidFill>
                  <a:schemeClr val="hlink"/>
                </a:solidFill>
                <a:hlinkClick r:id="rId5"/>
              </a:rPr>
              <a:t>https://github.com/milymoreno/creating-cicd-pipelines-with-tekton-2</a:t>
            </a:r>
            <a:endParaRPr b="1" sz="7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7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500"/>
              <a:t>🛠️ Instalación de Tekton y ArgoCD</a:t>
            </a:r>
            <a:endParaRPr b="1"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en" sz="6400">
                <a:solidFill>
                  <a:schemeClr val="dk1"/>
                </a:solidFill>
              </a:rPr>
              <a:t>⚙️ Instalación de Tekton</a:t>
            </a:r>
            <a:endParaRPr b="1"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 sz="6400"/>
              <a:t>kubectl apply -f </a:t>
            </a:r>
            <a:r>
              <a:rPr lang="en" sz="6400" u="sng">
                <a:solidFill>
                  <a:schemeClr val="hlink"/>
                </a:solidFill>
                <a:hlinkClick r:id="rId4"/>
              </a:rPr>
              <a:t>https://storage.googleapis.com/tekton-releases/pipeline/latest/release.yaml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/>
              <a:t>kubectl apply -f </a:t>
            </a:r>
            <a:r>
              <a:rPr lang="en" sz="6400" u="sng">
                <a:solidFill>
                  <a:schemeClr val="hlink"/>
                </a:solidFill>
                <a:hlinkClick r:id="rId5"/>
              </a:rPr>
              <a:t>https://storage.googleapis.com/tekton-releases/triggers/latest/release.yaml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dk1"/>
                </a:solidFill>
              </a:rPr>
              <a:t>🚀 </a:t>
            </a:r>
            <a:r>
              <a:rPr b="1" lang="en" sz="6400">
                <a:solidFill>
                  <a:schemeClr val="dk1"/>
                </a:solidFill>
              </a:rPr>
              <a:t>Instalación de ArgoCD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/>
              <a:t>kubectl create namespace argocd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6400"/>
              <a:t>kubectl apply -n argocd -f </a:t>
            </a:r>
            <a:r>
              <a:rPr lang="en" sz="6400" u="sng">
                <a:solidFill>
                  <a:schemeClr val="hlink"/>
                </a:solidFill>
                <a:hlinkClick r:id="rId6"/>
              </a:rPr>
              <a:t>https://raw.githubusercontent.com/argoproj/argo-cd/stable/manifests/install.yaml</a:t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 title="Logo KCD Colombia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 title="Frame 48663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🧱 Crear Tasks y PipelineRun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sz="7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dk1"/>
                </a:solidFill>
              </a:rPr>
              <a:t>📌 Tasks clave incluidas:</a:t>
            </a:r>
            <a:endParaRPr b="1" sz="7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git-clone</a:t>
            </a:r>
            <a:r>
              <a:rPr lang="en" sz="7200">
                <a:solidFill>
                  <a:schemeClr val="dk1"/>
                </a:solidFill>
              </a:rPr>
              <a:t>: clona el código desde GitHub</a:t>
            </a:r>
            <a:br>
              <a:rPr lang="en" sz="7200">
                <a:solidFill>
                  <a:schemeClr val="dk1"/>
                </a:solidFill>
              </a:rPr>
            </a:br>
            <a:endParaRPr sz="7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maven-build-java-artifact-from-source</a:t>
            </a:r>
            <a:r>
              <a:rPr lang="en" sz="7200">
                <a:solidFill>
                  <a:schemeClr val="dk1"/>
                </a:solidFill>
              </a:rPr>
              <a:t>: compila el artefacto Java</a:t>
            </a:r>
            <a:br>
              <a:rPr lang="en" sz="7200">
                <a:solidFill>
                  <a:schemeClr val="dk1"/>
                </a:solidFill>
              </a:rPr>
            </a:br>
            <a:endParaRPr sz="72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7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deploy-artifact-to-ibm-cloud-functions</a:t>
            </a:r>
            <a:r>
              <a:rPr lang="en" sz="7200">
                <a:solidFill>
                  <a:schemeClr val="dk1"/>
                </a:solidFill>
              </a:rPr>
              <a:t>: despliega a un servicio</a:t>
            </a:r>
            <a:endParaRPr b="1" sz="7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🧪 Declarar Pipeline y PipelineRun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apiVersion: tekton.dev/v1beta1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kind: Pipeline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</a:rPr>
              <a:t>…</a:t>
            </a:r>
            <a:endParaRPr sz="2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Recomendaciones visuales: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Usa íconos de cada paso como 🧬 (build), 🌀 (deploy), 🔁 (clone)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Si lo prefieres, muestra una mini gráfica de flujo (tipo YAML → Pipeline → Resultado)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0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74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🔁 Automatización por Pull Request con Tekton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b="1" lang="en" sz="5500">
                <a:solidFill>
                  <a:schemeClr val="dk1"/>
                </a:solidFill>
              </a:rPr>
              <a:t>🧠 ¿Qué pasa cuando alguien hace un PR en GitHub?</a:t>
            </a:r>
            <a:endParaRPr b="1" sz="5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58"/>
              <a:buFont typeface="Arial"/>
              <a:buNone/>
            </a:pPr>
            <a:r>
              <a:rPr lang="en" sz="5500">
                <a:solidFill>
                  <a:schemeClr val="dk1"/>
                </a:solidFill>
              </a:rPr>
              <a:t>👇 Se dispara automáticamente un pipeline gracias a los siguientes componentes:</a:t>
            </a:r>
            <a:endParaRPr sz="5500">
              <a:solidFill>
                <a:schemeClr val="dk1"/>
              </a:solidFill>
            </a:endParaRPr>
          </a:p>
          <a:p>
            <a:pPr indent="-342106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5500">
                <a:solidFill>
                  <a:schemeClr val="dk1"/>
                </a:solidFill>
              </a:rPr>
              <a:t>🔀 Pull Request en GitHub</a:t>
            </a:r>
            <a:endParaRPr sz="5500">
              <a:solidFill>
                <a:schemeClr val="dk1"/>
              </a:solidFill>
            </a:endParaRPr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5500">
                <a:solidFill>
                  <a:schemeClr val="dk1"/>
                </a:solidFill>
              </a:rPr>
              <a:t>👂 </a:t>
            </a:r>
            <a:r>
              <a:rPr b="1" lang="en" sz="5500">
                <a:solidFill>
                  <a:schemeClr val="dk1"/>
                </a:solidFill>
              </a:rPr>
              <a:t>EventListener</a:t>
            </a:r>
            <a:r>
              <a:rPr lang="en" sz="5500">
                <a:solidFill>
                  <a:schemeClr val="dk1"/>
                </a:solidFill>
              </a:rPr>
              <a:t> → escucha el webhook de GitHub</a:t>
            </a:r>
            <a:endParaRPr sz="5500">
              <a:solidFill>
                <a:schemeClr val="dk1"/>
              </a:solidFill>
            </a:endParaRPr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5500">
                <a:solidFill>
                  <a:schemeClr val="dk1"/>
                </a:solidFill>
              </a:rPr>
              <a:t>🔗 </a:t>
            </a:r>
            <a:r>
              <a:rPr b="1" lang="en" sz="5500">
                <a:solidFill>
                  <a:schemeClr val="dk1"/>
                </a:solidFill>
              </a:rPr>
              <a:t>TriggerBinding</a:t>
            </a:r>
            <a:r>
              <a:rPr lang="en" sz="5500">
                <a:solidFill>
                  <a:schemeClr val="dk1"/>
                </a:solidFill>
              </a:rPr>
              <a:t> → enlaza datos del evento (repo, rama, autor)</a:t>
            </a:r>
            <a:endParaRPr sz="5500">
              <a:solidFill>
                <a:schemeClr val="dk1"/>
              </a:solidFill>
            </a:endParaRPr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5500">
                <a:solidFill>
                  <a:schemeClr val="dk1"/>
                </a:solidFill>
              </a:rPr>
              <a:t>🧩 </a:t>
            </a:r>
            <a:r>
              <a:rPr b="1" lang="en" sz="5500">
                <a:solidFill>
                  <a:schemeClr val="dk1"/>
                </a:solidFill>
              </a:rPr>
              <a:t>TriggerTemplate</a:t>
            </a:r>
            <a:r>
              <a:rPr lang="en" sz="5500">
                <a:solidFill>
                  <a:schemeClr val="dk1"/>
                </a:solidFill>
              </a:rPr>
              <a:t> → define el pipeline que se ejecutará</a:t>
            </a:r>
            <a:endParaRPr sz="5500">
              <a:solidFill>
                <a:schemeClr val="dk1"/>
              </a:solidFill>
            </a:endParaRPr>
          </a:p>
          <a:p>
            <a:pPr indent="-342106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5500">
                <a:solidFill>
                  <a:schemeClr val="dk1"/>
                </a:solidFill>
              </a:rPr>
              <a:t>🚀 PipelineRun</a:t>
            </a:r>
            <a:endParaRPr sz="5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